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7"/>
  </p:notesMasterIdLst>
  <p:sldIdLst>
    <p:sldId id="722" r:id="rId2"/>
    <p:sldId id="698" r:id="rId3"/>
    <p:sldId id="699" r:id="rId4"/>
    <p:sldId id="700" r:id="rId5"/>
    <p:sldId id="710" r:id="rId6"/>
    <p:sldId id="701" r:id="rId7"/>
    <p:sldId id="715" r:id="rId8"/>
    <p:sldId id="716" r:id="rId9"/>
    <p:sldId id="711" r:id="rId10"/>
    <p:sldId id="717" r:id="rId11"/>
    <p:sldId id="720" r:id="rId12"/>
    <p:sldId id="714" r:id="rId13"/>
    <p:sldId id="718" r:id="rId14"/>
    <p:sldId id="702" r:id="rId15"/>
    <p:sldId id="721" r:id="rId16"/>
  </p:sldIdLst>
  <p:sldSz cx="9906000" cy="6858000" type="A4"/>
  <p:notesSz cx="7099300" cy="10234613"/>
  <p:embeddedFontLst>
    <p:embeddedFont>
      <p:font typeface="Wingdings 3" panose="05040102010807070707" pitchFamily="18" charset="2"/>
      <p:regular r:id="rId18"/>
    </p:embeddedFont>
    <p:embeddedFont>
      <p:font typeface="ＭＳ Ｐゴシック" panose="020B0600070205080204" pitchFamily="34" charset="-128"/>
      <p:regular r:id="rId1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wmf"/><Relationship Id="rId4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8.e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6.e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3.e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5.emf"/><Relationship Id="rId20" Type="http://schemas.openxmlformats.org/officeDocument/2006/relationships/image" Target="../media/image27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29.e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10" Type="http://schemas.openxmlformats.org/officeDocument/2006/relationships/image" Target="../media/image22.e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19.e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4.emf"/><Relationship Id="rId22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w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21.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Kostenminimierung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443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1112794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Kostenminimierung – perfekte </a:t>
            </a:r>
            <a:r>
              <a:rPr lang="de-DE" dirty="0" err="1">
                <a:solidFill>
                  <a:srgbClr val="000000"/>
                </a:solidFill>
              </a:rPr>
              <a:t>komplemente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smtClean="0">
                <a:solidFill>
                  <a:srgbClr val="000000"/>
                </a:solidFill>
              </a:rPr>
              <a:t>gesamtkosten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28800"/>
            <a:ext cx="8697417" cy="437197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die produktionsfunktion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die bedingten nachfragefunktionen nach den beiden inputs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	und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Erhalten wir díe gesamtkostenfunktion der unternehmung </a:t>
            </a:r>
          </a:p>
          <a:p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900917"/>
              </p:ext>
            </p:extLst>
          </p:nvPr>
        </p:nvGraphicFramePr>
        <p:xfrm>
          <a:off x="3154018" y="2272195"/>
          <a:ext cx="1577009" cy="325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87" name="Formel" r:id="rId3" imgW="1091880" imgH="215640" progId="Equation.3">
                  <p:embed/>
                </p:oleObj>
              </mc:Choice>
              <mc:Fallback>
                <p:oleObj name="Formel" r:id="rId3" imgW="1091880" imgH="2156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018" y="2272195"/>
                        <a:ext cx="1577009" cy="3252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265266"/>
              </p:ext>
            </p:extLst>
          </p:nvPr>
        </p:nvGraphicFramePr>
        <p:xfrm>
          <a:off x="2199859" y="3207026"/>
          <a:ext cx="1948071" cy="556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88" name="Formel" r:id="rId5" imgW="2990984" imgH="924038" progId="Equation.3">
                  <p:embed/>
                </p:oleObj>
              </mc:Choice>
              <mc:Fallback>
                <p:oleObj name="Formel" r:id="rId5" imgW="2990984" imgH="92403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9859" y="3207026"/>
                        <a:ext cx="1948071" cy="556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162214"/>
              </p:ext>
            </p:extLst>
          </p:nvPr>
        </p:nvGraphicFramePr>
        <p:xfrm>
          <a:off x="5075582" y="3246781"/>
          <a:ext cx="1881809" cy="384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89" name="Formel" r:id="rId7" imgW="3095692" imgH="600015" progId="Equation.3">
                  <p:embed/>
                </p:oleObj>
              </mc:Choice>
              <mc:Fallback>
                <p:oleObj name="Formel" r:id="rId7" imgW="3095692" imgH="600015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582" y="3246781"/>
                        <a:ext cx="1881809" cy="384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88888"/>
              </p:ext>
            </p:extLst>
          </p:nvPr>
        </p:nvGraphicFramePr>
        <p:xfrm>
          <a:off x="2849218" y="4293291"/>
          <a:ext cx="3763618" cy="1484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90" name="Formel" r:id="rId9" imgW="5705497" imgH="2276402" progId="Equation.3">
                  <p:embed/>
                </p:oleObj>
              </mc:Choice>
              <mc:Fallback>
                <p:oleObj name="Formel" r:id="rId9" imgW="5705497" imgH="2276402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218" y="4293291"/>
                        <a:ext cx="3763618" cy="1484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408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0143" y="962952"/>
            <a:ext cx="8695857" cy="344403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Skalenerträge und </a:t>
            </a:r>
            <a:r>
              <a:rPr lang="de-DE" dirty="0" smtClean="0">
                <a:solidFill>
                  <a:srgbClr val="000000"/>
                </a:solidFill>
              </a:rPr>
              <a:t>gesamtkosten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6576" y="1550504"/>
            <a:ext cx="8697417" cy="4531002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126435" y="1636260"/>
            <a:ext cx="7805530" cy="445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Wenn die technologie konstante skalenerträge aufweist, dann erfordert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EINE ERHÖHUNG des </a:t>
            </a: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outputniveaus die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ERHÖHUNG aller inputs IM SELBEN AUSMAß.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Die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gesamtkosten STEIGEN DAHER LINEAR AN. 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Wenn die technologie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fallende skalenerträge </a:t>
            </a: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aufweist, dann erfordert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eine ERHÖHUNG des outputniveaus EINE ERHÖHUNG aller inputs IN EINEM HÖHEREN AUSMAß.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Die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gesamtkosten steigen DAHER MIT STEIGENDER RATE. 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Wenn die technologie steigende skalenerträge aufweist, dann erfordert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eine ERHÖHUNG des </a:t>
            </a: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outputniveaus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EINE ERHÖHUNG aller inputs IN EINEM GERINGEREN AUSMAß.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ts val="1400"/>
              </a:spcBef>
              <a:spcAft>
                <a:spcPts val="800"/>
              </a:spcAft>
            </a:pPr>
            <a:r>
              <a:rPr lang="de-DE" sz="1600" cap="all" spc="50" dirty="0">
                <a:solidFill>
                  <a:srgbClr val="000000"/>
                </a:solidFill>
                <a:latin typeface="Arial"/>
              </a:rPr>
              <a:t>Die </a:t>
            </a:r>
            <a:r>
              <a:rPr lang="de-DE" sz="1600" cap="all" spc="50" dirty="0" smtClean="0">
                <a:solidFill>
                  <a:srgbClr val="000000"/>
                </a:solidFill>
                <a:latin typeface="Arial"/>
              </a:rPr>
              <a:t>gesamtkosten STEIGEN DAHER MIT FALLENDER RATE. </a:t>
            </a:r>
            <a:endParaRPr lang="de-DE" sz="1600" cap="all" spc="5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4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7307" y="1060327"/>
            <a:ext cx="8695857" cy="344403"/>
          </a:xfrm>
        </p:spPr>
        <p:txBody>
          <a:bodyPr/>
          <a:lstStyle/>
          <a:p>
            <a:r>
              <a:rPr lang="de-DE" dirty="0" smtClean="0"/>
              <a:t>Skalenerträge und durchschnittliche gesamtkosten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7306" y="1762540"/>
            <a:ext cx="8697417" cy="4358724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die technologie konstante skalenerträge aufweist, dann erfordert z. b. eine verdoppelung des outputniveaus die verdoppelung aller inputs.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durchschnittlichen gesamtkosten ändern sich daher nicht. </a:t>
            </a:r>
          </a:p>
          <a:p>
            <a:pPr lvl="0"/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Wenn die technologie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fallende skalenerträge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aufweist, dann erfordert z. b. eine verdoppelung des outputniveaus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als eine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verdoppelung aller inputs.</a:t>
            </a:r>
          </a:p>
          <a:p>
            <a:pPr lvl="0"/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durchschnittlichen gesamtkosten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 daher steigen. </a:t>
            </a:r>
            <a:endParaRPr lang="de-DE" sz="16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Wenn die technologie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steigende skalenerträge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aufweist, dann erfordert z. b. eine verdoppelung des outputniveaus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weniger als eine verdoppelung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 inputs.</a:t>
            </a:r>
          </a:p>
          <a:p>
            <a:pPr lvl="0"/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durchschnittlichen gesamtkosten 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 daher fallen. </a:t>
            </a:r>
            <a:endParaRPr lang="de-DE" sz="16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000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811" y="914553"/>
            <a:ext cx="8834015" cy="30464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Skalenerträge und durchschnittliche </a:t>
            </a:r>
            <a:r>
              <a:rPr lang="de-DE" dirty="0" smtClean="0">
                <a:solidFill>
                  <a:srgbClr val="000000"/>
                </a:solidFill>
              </a:rPr>
              <a:t>gesamtkosten – grafisch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38471"/>
            <a:ext cx="8697417" cy="486230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905000" y="5095875"/>
            <a:ext cx="44291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905000" y="1857375"/>
            <a:ext cx="0" cy="3214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9"/>
          <p:cNvSpPr>
            <a:spLocks/>
          </p:cNvSpPr>
          <p:nvPr/>
        </p:nvSpPr>
        <p:spPr bwMode="auto">
          <a:xfrm rot="21360000">
            <a:off x="1860550" y="1560513"/>
            <a:ext cx="3594100" cy="1933575"/>
          </a:xfrm>
          <a:custGeom>
            <a:avLst/>
            <a:gdLst>
              <a:gd name="T0" fmla="*/ 2147483647 w 14386"/>
              <a:gd name="T1" fmla="*/ 2147483647 h 21600"/>
              <a:gd name="T2" fmla="*/ 0 w 14386"/>
              <a:gd name="T3" fmla="*/ 2147483647 h 21600"/>
              <a:gd name="T4" fmla="*/ 0 w 14386"/>
              <a:gd name="T5" fmla="*/ 0 h 21600"/>
              <a:gd name="T6" fmla="*/ 0 60000 65536"/>
              <a:gd name="T7" fmla="*/ 0 60000 65536"/>
              <a:gd name="T8" fmla="*/ 0 60000 65536"/>
              <a:gd name="T9" fmla="*/ 0 w 14386"/>
              <a:gd name="T10" fmla="*/ 0 h 21600"/>
              <a:gd name="T11" fmla="*/ 14386 w 1438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386" h="21600" fill="none" extrusionOk="0">
                <a:moveTo>
                  <a:pt x="14386" y="16112"/>
                </a:moveTo>
                <a:cubicBezTo>
                  <a:pt x="10427" y="19646"/>
                  <a:pt x="5306" y="21599"/>
                  <a:pt x="0" y="21599"/>
                </a:cubicBezTo>
              </a:path>
              <a:path w="14386" h="21600" stroke="0" extrusionOk="0">
                <a:moveTo>
                  <a:pt x="14386" y="16112"/>
                </a:moveTo>
                <a:cubicBezTo>
                  <a:pt x="10427" y="19646"/>
                  <a:pt x="5306" y="21599"/>
                  <a:pt x="0" y="21599"/>
                </a:cubicBezTo>
                <a:lnTo>
                  <a:pt x="0" y="0"/>
                </a:lnTo>
                <a:lnTo>
                  <a:pt x="14386" y="16112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905000" y="3619500"/>
            <a:ext cx="35718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Arc 12"/>
          <p:cNvSpPr>
            <a:spLocks/>
          </p:cNvSpPr>
          <p:nvPr/>
        </p:nvSpPr>
        <p:spPr bwMode="auto">
          <a:xfrm rot="12000000">
            <a:off x="1989138" y="3227388"/>
            <a:ext cx="3735387" cy="1081087"/>
          </a:xfrm>
          <a:custGeom>
            <a:avLst/>
            <a:gdLst>
              <a:gd name="T0" fmla="*/ 0 w 16154"/>
              <a:gd name="T1" fmla="*/ 910367297 h 21600"/>
              <a:gd name="T2" fmla="*/ 2147483647 w 16154"/>
              <a:gd name="T3" fmla="*/ 0 h 21600"/>
              <a:gd name="T4" fmla="*/ 2147483647 w 16154"/>
              <a:gd name="T5" fmla="*/ 2147483647 h 21600"/>
              <a:gd name="T6" fmla="*/ 0 60000 65536"/>
              <a:gd name="T7" fmla="*/ 0 60000 65536"/>
              <a:gd name="T8" fmla="*/ 0 60000 65536"/>
              <a:gd name="T9" fmla="*/ 0 w 16154"/>
              <a:gd name="T10" fmla="*/ 0 h 21600"/>
              <a:gd name="T11" fmla="*/ 16154 w 1615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54" h="21600" fill="none" extrusionOk="0">
                <a:moveTo>
                  <a:pt x="-1" y="7260"/>
                </a:moveTo>
                <a:cubicBezTo>
                  <a:pt x="4097" y="2644"/>
                  <a:pt x="9974" y="2"/>
                  <a:pt x="16147" y="0"/>
                </a:cubicBezTo>
              </a:path>
              <a:path w="16154" h="21600" stroke="0" extrusionOk="0">
                <a:moveTo>
                  <a:pt x="-1" y="7260"/>
                </a:moveTo>
                <a:cubicBezTo>
                  <a:pt x="4097" y="2644"/>
                  <a:pt x="9974" y="2"/>
                  <a:pt x="16147" y="0"/>
                </a:cubicBezTo>
                <a:lnTo>
                  <a:pt x="16154" y="21600"/>
                </a:lnTo>
                <a:lnTo>
                  <a:pt x="-1" y="7260"/>
                </a:lnTo>
                <a:close/>
              </a:path>
            </a:pathLst>
          </a:custGeom>
          <a:noFill/>
          <a:ln w="254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086890" y="5115339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y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103499" y="2030326"/>
            <a:ext cx="740587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AC(y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)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840606" y="1515769"/>
            <a:ext cx="11990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/OUTPUT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476875" y="2631716"/>
            <a:ext cx="317394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FALLENDE SKALENERTRÄGE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445768" y="3397957"/>
            <a:ext cx="33566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KONSTANTE SKALENERTRÄGE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517713" y="4458537"/>
            <a:ext cx="326692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</a:rPr>
              <a:t>STEIGENDE SKALENERTRÄGE</a:t>
            </a:r>
          </a:p>
        </p:txBody>
      </p:sp>
    </p:spTree>
    <p:extLst>
      <p:ext uri="{BB962C8B-B14F-4D97-AF65-F5344CB8AC3E}">
        <p14:creationId xmlns:p14="http://schemas.microsoft.com/office/powerpoint/2010/main" val="42830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KURZFRISTIGE UND LANGFRISTIGE GESAMTKOSTEN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559" y="2128770"/>
            <a:ext cx="8697417" cy="403225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KURZFRISTIGER KOSTENMINIMIERUNG DIE MENGE DES FIXEN INPUTS  (ZUFÄLLIG) DEM OPTIMALEN INPUT GLEICH IST, DANN SIND DIE KURZFRISTIG MINIMALEN KOSTEN GLEICH DEN LANGFRISTIG MINIMALEN KOSTEN.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HINGEGEN BEI KURFRISTIGER KOSTENMINIMIERUNG DIE MENGE DES FIXEN INPUTS NICHT DEN LANGFRISTIG OPTIMALEN WERT HAT, DANN MÜSSEN DIE KURZFRISTigEN KOSTEN DIE LANGFRISTIGEN ÜBERSTEIGEN.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KURZfRISTIGEN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GESAMTKOSTEN ÜBERSTEIGEN DAHER DIE LANGFRISTIGEN GESAMTKOSTEN MIT AUSNAHME EINES PUNKTES, NÄMLICH DORT WO DIE KURZFRISTIGE BESCHRÄNKUNG DURCH DEN FIXEN FAKTOR DER LANGFRISTIGEN ENTSCHEIDUNG ENTSPRICHT.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333" y="569997"/>
            <a:ext cx="8695857" cy="30464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KURZFRISTIGE UND LANGFRISTIGE </a:t>
            </a:r>
            <a:r>
              <a:rPr lang="de-DE" dirty="0" smtClean="0">
                <a:solidFill>
                  <a:srgbClr val="000000"/>
                </a:solidFill>
              </a:rPr>
              <a:t>GESAMTKOSTEN, EXPANSIONSPFAD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2314576"/>
            <a:ext cx="0" cy="3405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719763"/>
            <a:ext cx="45116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612900" y="3103563"/>
            <a:ext cx="4141788" cy="2635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1612900" y="3919538"/>
            <a:ext cx="2857500" cy="1817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1612900" y="4606926"/>
            <a:ext cx="1762125" cy="11207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Arc 8"/>
          <p:cNvSpPr>
            <a:spLocks/>
          </p:cNvSpPr>
          <p:nvPr/>
        </p:nvSpPr>
        <p:spPr bwMode="auto">
          <a:xfrm rot="10800000">
            <a:off x="2312988" y="2198688"/>
            <a:ext cx="3571875" cy="28305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Arc 7"/>
          <p:cNvSpPr>
            <a:spLocks/>
          </p:cNvSpPr>
          <p:nvPr/>
        </p:nvSpPr>
        <p:spPr bwMode="auto">
          <a:xfrm rot="10800000">
            <a:off x="2039938" y="3074988"/>
            <a:ext cx="2690812" cy="22574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Arc 9"/>
          <p:cNvSpPr>
            <a:spLocks/>
          </p:cNvSpPr>
          <p:nvPr/>
        </p:nvSpPr>
        <p:spPr bwMode="auto">
          <a:xfrm rot="10800000">
            <a:off x="1846263" y="4011613"/>
            <a:ext cx="1860550" cy="15049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Freeform 35"/>
          <p:cNvSpPr>
            <a:spLocks/>
          </p:cNvSpPr>
          <p:nvPr/>
        </p:nvSpPr>
        <p:spPr bwMode="auto">
          <a:xfrm>
            <a:off x="2000250" y="3843338"/>
            <a:ext cx="2143125" cy="1657350"/>
          </a:xfrm>
          <a:custGeom>
            <a:avLst/>
            <a:gdLst>
              <a:gd name="T0" fmla="*/ 0 w 1350"/>
              <a:gd name="T1" fmla="*/ 2147483647 h 1044"/>
              <a:gd name="T2" fmla="*/ 816530625 w 1350"/>
              <a:gd name="T3" fmla="*/ 2101810313 h 1044"/>
              <a:gd name="T4" fmla="*/ 1693545000 w 1350"/>
              <a:gd name="T5" fmla="*/ 1617940313 h 1044"/>
              <a:gd name="T6" fmla="*/ 2147483647 w 1350"/>
              <a:gd name="T7" fmla="*/ 907256250 h 1044"/>
              <a:gd name="T8" fmla="*/ 2147483647 w 1350"/>
              <a:gd name="T9" fmla="*/ 0 h 10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50"/>
              <a:gd name="T16" fmla="*/ 0 h 1044"/>
              <a:gd name="T17" fmla="*/ 1350 w 1350"/>
              <a:gd name="T18" fmla="*/ 1044 h 10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50" h="1044">
                <a:moveTo>
                  <a:pt x="0" y="1044"/>
                </a:moveTo>
                <a:cubicBezTo>
                  <a:pt x="106" y="972"/>
                  <a:pt x="212" y="901"/>
                  <a:pt x="324" y="834"/>
                </a:cubicBezTo>
                <a:cubicBezTo>
                  <a:pt x="436" y="767"/>
                  <a:pt x="555" y="721"/>
                  <a:pt x="672" y="642"/>
                </a:cubicBezTo>
                <a:cubicBezTo>
                  <a:pt x="789" y="563"/>
                  <a:pt x="913" y="467"/>
                  <a:pt x="1026" y="360"/>
                </a:cubicBezTo>
                <a:cubicBezTo>
                  <a:pt x="1139" y="253"/>
                  <a:pt x="1296" y="59"/>
                  <a:pt x="1350" y="0"/>
                </a:cubicBezTo>
              </a:path>
            </a:pathLst>
          </a:custGeom>
          <a:noFill/>
          <a:ln w="50800">
            <a:solidFill>
              <a:srgbClr val="3BED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3633788" y="4413251"/>
            <a:ext cx="0" cy="131286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3071813" y="4860926"/>
            <a:ext cx="0" cy="8366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508250" y="5178426"/>
            <a:ext cx="0" cy="5191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1614488" y="4413251"/>
            <a:ext cx="20193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>
            <a:off x="1628775" y="4860926"/>
            <a:ext cx="14430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H="1">
            <a:off x="1614488" y="5164138"/>
            <a:ext cx="893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974725" y="205581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5932488" y="5749926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</a:p>
        </p:txBody>
      </p:sp>
      <p:graphicFrame>
        <p:nvGraphicFramePr>
          <p:cNvPr id="2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785811"/>
              </p:ext>
            </p:extLst>
          </p:nvPr>
        </p:nvGraphicFramePr>
        <p:xfrm>
          <a:off x="2061369" y="1881809"/>
          <a:ext cx="361158" cy="307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2" name="Formel" r:id="rId3" imgW="561908" imgH="438004" progId="Equation.3">
                  <p:embed/>
                </p:oleObj>
              </mc:Choice>
              <mc:Fallback>
                <p:oleObj name="Formel" r:id="rId3" imgW="561908" imgH="438004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1369" y="1881809"/>
                        <a:ext cx="361158" cy="307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88657"/>
              </p:ext>
            </p:extLst>
          </p:nvPr>
        </p:nvGraphicFramePr>
        <p:xfrm>
          <a:off x="1846262" y="2690191"/>
          <a:ext cx="340348" cy="322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3" name="Formel" r:id="rId5" imgW="457200" imgH="438004" progId="Equation.3">
                  <p:embed/>
                </p:oleObj>
              </mc:Choice>
              <mc:Fallback>
                <p:oleObj name="Formel" r:id="rId5" imgW="457200" imgH="438004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262" y="2690191"/>
                        <a:ext cx="340348" cy="3228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43434"/>
              </p:ext>
            </p:extLst>
          </p:nvPr>
        </p:nvGraphicFramePr>
        <p:xfrm>
          <a:off x="1708943" y="3613945"/>
          <a:ext cx="291307" cy="313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4" name="Formel" r:id="rId7" imgW="371497" imgH="438004" progId="Equation.3">
                  <p:embed/>
                </p:oleObj>
              </mc:Choice>
              <mc:Fallback>
                <p:oleObj name="Formel" r:id="rId7" imgW="371497" imgH="438004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943" y="3613945"/>
                        <a:ext cx="291307" cy="313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889969"/>
              </p:ext>
            </p:extLst>
          </p:nvPr>
        </p:nvGraphicFramePr>
        <p:xfrm>
          <a:off x="1162276" y="4203700"/>
          <a:ext cx="457767" cy="282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5" name="Formel" r:id="rId9" imgW="552584" imgH="457359" progId="Equation.3">
                  <p:embed/>
                </p:oleObj>
              </mc:Choice>
              <mc:Fallback>
                <p:oleObj name="Formel" r:id="rId9" imgW="552584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276" y="4203700"/>
                        <a:ext cx="457767" cy="282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406380"/>
              </p:ext>
            </p:extLst>
          </p:nvPr>
        </p:nvGraphicFramePr>
        <p:xfrm>
          <a:off x="1162276" y="4672013"/>
          <a:ext cx="335221" cy="357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6" name="Formel" r:id="rId11" imgW="447518" imgH="457359" progId="Equation.3">
                  <p:embed/>
                </p:oleObj>
              </mc:Choice>
              <mc:Fallback>
                <p:oleObj name="Formel" r:id="rId11" imgW="447518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276" y="4672013"/>
                        <a:ext cx="335221" cy="357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046545"/>
              </p:ext>
            </p:extLst>
          </p:nvPr>
        </p:nvGraphicFramePr>
        <p:xfrm>
          <a:off x="1162276" y="5029202"/>
          <a:ext cx="450625" cy="303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7" name="Formel" r:id="rId13" imgW="419190" imgH="457359" progId="Equation.3">
                  <p:embed/>
                </p:oleObj>
              </mc:Choice>
              <mc:Fallback>
                <p:oleObj name="Formel" r:id="rId13" imgW="419190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276" y="5029202"/>
                        <a:ext cx="450625" cy="303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7925597"/>
              </p:ext>
            </p:extLst>
          </p:nvPr>
        </p:nvGraphicFramePr>
        <p:xfrm>
          <a:off x="2350294" y="5810251"/>
          <a:ext cx="327592" cy="278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8" name="Formel" r:id="rId15" imgW="381179" imgH="457359" progId="Equation.3">
                  <p:embed/>
                </p:oleObj>
              </mc:Choice>
              <mc:Fallback>
                <p:oleObj name="Formel" r:id="rId15" imgW="381179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0294" y="5810251"/>
                        <a:ext cx="327592" cy="278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890793"/>
              </p:ext>
            </p:extLst>
          </p:nvPr>
        </p:nvGraphicFramePr>
        <p:xfrm>
          <a:off x="2875722" y="5810250"/>
          <a:ext cx="270703" cy="278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29" name="Formel" r:id="rId17" imgW="447518" imgH="457359" progId="Equation.3">
                  <p:embed/>
                </p:oleObj>
              </mc:Choice>
              <mc:Fallback>
                <p:oleObj name="Formel" r:id="rId17" imgW="447518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5722" y="5810250"/>
                        <a:ext cx="270703" cy="2788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849425"/>
              </p:ext>
            </p:extLst>
          </p:nvPr>
        </p:nvGraphicFramePr>
        <p:xfrm>
          <a:off x="3548063" y="5810251"/>
          <a:ext cx="327024" cy="278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30" name="Formel" r:id="rId19" imgW="552584" imgH="457359" progId="Equation.3">
                  <p:embed/>
                </p:oleObj>
              </mc:Choice>
              <mc:Fallback>
                <p:oleObj name="Formel" r:id="rId19" imgW="552584" imgH="45735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063" y="5810251"/>
                        <a:ext cx="327024" cy="278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4143375" y="3693682"/>
            <a:ext cx="208390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BED00"/>
                </a:solidFill>
                <a:effectLst/>
                <a:uLnTx/>
                <a:uFillTx/>
              </a:rPr>
              <a:t>LANGFRISTIGER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3BED00"/>
                </a:solidFill>
              </a:rPr>
              <a:t>EXPANSIONSPFAD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3BED00"/>
              </a:solidFill>
              <a:effectLst/>
              <a:uLnTx/>
              <a:uFillTx/>
            </a:endParaRPr>
          </a:p>
        </p:txBody>
      </p:sp>
      <p:sp>
        <p:nvSpPr>
          <p:cNvPr id="34" name="Rectangle 33"/>
          <p:cNvSpPr>
            <a:spLocks noGrp="1" noChangeArrowheads="1"/>
          </p:cNvSpPr>
          <p:nvPr>
            <p:ph idx="1"/>
          </p:nvPr>
        </p:nvSpPr>
        <p:spPr bwMode="auto">
          <a:xfrm>
            <a:off x="4730751" y="1205671"/>
            <a:ext cx="397705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0" dirty="0" smtClean="0"/>
              <a:t>DIE LANGFRISTIGEN KOSTEN SIND:</a:t>
            </a:r>
            <a:endParaRPr lang="en-US" altLang="de-DE" sz="1600" b="0" dirty="0"/>
          </a:p>
        </p:txBody>
      </p:sp>
      <p:graphicFrame>
        <p:nvGraphicFramePr>
          <p:cNvPr id="35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147894"/>
              </p:ext>
            </p:extLst>
          </p:nvPr>
        </p:nvGraphicFramePr>
        <p:xfrm>
          <a:off x="5884863" y="1659214"/>
          <a:ext cx="2397746" cy="735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31" name="Formel" r:id="rId21" imgW="3829005" imgH="1476382" progId="Equation.3">
                  <p:embed/>
                </p:oleObj>
              </mc:Choice>
              <mc:Fallback>
                <p:oleObj name="Formel" r:id="rId21" imgW="3829005" imgH="1476382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863" y="1659214"/>
                        <a:ext cx="2397746" cy="735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1612900" y="4464051"/>
            <a:ext cx="1962150" cy="12477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3071813" y="3500438"/>
            <a:ext cx="0" cy="2216150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4985938" y="2933965"/>
            <a:ext cx="377186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DIE KURZFRISTIGEN KOSTEN SIND:</a:t>
            </a:r>
          </a:p>
        </p:txBody>
      </p:sp>
      <p:graphicFrame>
        <p:nvGraphicFramePr>
          <p:cNvPr id="39" name="Objec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771455"/>
              </p:ext>
            </p:extLst>
          </p:nvPr>
        </p:nvGraphicFramePr>
        <p:xfrm>
          <a:off x="6871870" y="3425429"/>
          <a:ext cx="1648517" cy="559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32" name="Formel" r:id="rId23" imgW="2533784" imgH="971709" progId="Equation.3">
                  <p:embed/>
                </p:oleObj>
              </mc:Choice>
              <mc:Fallback>
                <p:oleObj name="Formel" r:id="rId23" imgW="2533784" imgH="97170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1870" y="3425429"/>
                        <a:ext cx="1648517" cy="5591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2"/>
          <p:cNvSpPr>
            <a:spLocks noChangeArrowheads="1"/>
          </p:cNvSpPr>
          <p:nvPr/>
        </p:nvSpPr>
        <p:spPr bwMode="auto">
          <a:xfrm>
            <a:off x="2677886" y="2933965"/>
            <a:ext cx="211500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chemeClr val="hlink"/>
                </a:solidFill>
              </a:rPr>
              <a:t>KURZFRISTIGER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chemeClr val="hlink"/>
                </a:solidFill>
              </a:rPr>
              <a:t>EXPANSIONSPFAD </a:t>
            </a:r>
            <a:endParaRPr lang="en-US" altLang="de-DE" sz="1600" dirty="0">
              <a:solidFill>
                <a:schemeClr val="hlink"/>
              </a:solidFill>
            </a:endParaRPr>
          </a:p>
        </p:txBody>
      </p:sp>
      <p:sp>
        <p:nvSpPr>
          <p:cNvPr id="41" name="Oval 36"/>
          <p:cNvSpPr>
            <a:spLocks noChangeArrowheads="1"/>
          </p:cNvSpPr>
          <p:nvPr/>
        </p:nvSpPr>
        <p:spPr bwMode="auto">
          <a:xfrm>
            <a:off x="3009900" y="3848101"/>
            <a:ext cx="136525" cy="136525"/>
          </a:xfrm>
          <a:prstGeom prst="ellipse">
            <a:avLst/>
          </a:prstGeom>
          <a:noFill/>
          <a:ln w="50800">
            <a:solidFill>
              <a:srgbClr val="5F5F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5" name="Oval 35"/>
          <p:cNvSpPr>
            <a:spLocks noChangeArrowheads="1"/>
          </p:cNvSpPr>
          <p:nvPr/>
        </p:nvSpPr>
        <p:spPr bwMode="auto">
          <a:xfrm>
            <a:off x="3009900" y="4794251"/>
            <a:ext cx="136525" cy="136525"/>
          </a:xfrm>
          <a:prstGeom prst="ellipse">
            <a:avLst/>
          </a:prstGeom>
          <a:noFill/>
          <a:ln w="50800">
            <a:solidFill>
              <a:srgbClr val="5F5F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6" name="Oval 34"/>
          <p:cNvSpPr>
            <a:spLocks noChangeArrowheads="1"/>
          </p:cNvSpPr>
          <p:nvPr/>
        </p:nvSpPr>
        <p:spPr bwMode="auto">
          <a:xfrm>
            <a:off x="2997200" y="5307013"/>
            <a:ext cx="136525" cy="136525"/>
          </a:xfrm>
          <a:prstGeom prst="ellipse">
            <a:avLst/>
          </a:prstGeom>
          <a:noFill/>
          <a:ln w="50800">
            <a:solidFill>
              <a:srgbClr val="5F5F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7" name="Oval 21"/>
          <p:cNvSpPr>
            <a:spLocks noChangeArrowheads="1"/>
          </p:cNvSpPr>
          <p:nvPr/>
        </p:nvSpPr>
        <p:spPr bwMode="auto">
          <a:xfrm>
            <a:off x="3548063" y="4298951"/>
            <a:ext cx="187325" cy="187325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8" name="Oval 23"/>
          <p:cNvSpPr>
            <a:spLocks noChangeArrowheads="1"/>
          </p:cNvSpPr>
          <p:nvPr/>
        </p:nvSpPr>
        <p:spPr bwMode="auto">
          <a:xfrm>
            <a:off x="2422526" y="5087938"/>
            <a:ext cx="171450" cy="163513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8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50"/>
            <a:ext cx="8695857" cy="370908"/>
          </a:xfrm>
        </p:spPr>
        <p:txBody>
          <a:bodyPr/>
          <a:lstStyle/>
          <a:p>
            <a:r>
              <a:rPr lang="de-DE" dirty="0" smtClean="0"/>
              <a:t>Kostenfunktion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/>
            </a:r>
            <a:br>
              <a:rPr lang="de-DE" b="0" dirty="0"/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unternehmung sieht sich den faktorpreisen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w = (w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…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gegenüber und möchte einen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den geringsten kosten erzeugen.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schreiben dann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kostenfunktion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als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c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 (w</a:t>
            </a:r>
            <a:r>
              <a:rPr lang="de-DE" sz="1600" b="0" cap="none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de-DE" sz="1600" b="0" cap="none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, …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produktionsfunktion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lautet 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y</a:t>
            </a:r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= 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f(x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</a:p>
          <a:p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Wir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nehmen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den output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als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gegeben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an: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y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u="sng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&gt;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0. 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Die kosten eines </a:t>
            </a:r>
            <a:r>
              <a:rPr lang="en-US" altLang="de-DE" sz="1600" b="0" dirty="0" err="1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inputbündels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sind dann 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+ w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  <a:endParaRPr lang="en-US" altLang="de-DE" sz="1600" b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457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kostenminimierung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ZIELSETZUNG DER UNTERNEHMUNG IST	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Minimiere 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w</a:t>
            </a:r>
            <a:r>
              <a:rPr lang="en-US" altLang="de-DE" sz="1600" b="0" cap="none" baseline="-2500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+ w</a:t>
            </a:r>
            <a:r>
              <a:rPr lang="en-US" altLang="de-DE" sz="1600" b="0" cap="none" baseline="-2500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UNTER DER NEBENBEDINGUNG y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= </a:t>
            </a:r>
            <a:r>
              <a:rPr lang="en-US" altLang="de-DE" sz="1600" b="0" cap="none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f(x</a:t>
            </a:r>
            <a:r>
              <a:rPr lang="en-US" altLang="de-DE" sz="1600" b="0" cap="none" baseline="-2500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x</a:t>
            </a:r>
            <a:r>
              <a:rPr lang="en-US" altLang="de-DE" sz="1600" b="0" cap="none" baseline="-250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  <a:r>
              <a:rPr lang="en-US" altLang="de-DE" sz="1600" b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  <a:endParaRPr lang="en-US" altLang="de-DE" sz="1600" b="0" dirty="0" smtClean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DIE MENGEN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*(w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w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y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Und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x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*(w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w</a:t>
            </a:r>
            <a:r>
              <a:rPr lang="en-US" altLang="de-DE" sz="1600" b="0" cap="none" baseline="-2500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y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 SIND DIE INPUTBÜNDEL MIT DEN GERINGSTEN KOSTEN UND STELLEN DIE BEDINGTEN NACHFRAGEFUNKTIONEN FÜR DIE BEIDEN INPUTS DAR.</a:t>
            </a:r>
          </a:p>
          <a:p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DIE GERINGSTEN GESAMTKOSTEN FÜR DIE PRODUKTION VON </a:t>
            </a:r>
            <a:r>
              <a:rPr lang="en-US" altLang="de-DE" sz="1600" b="0" cap="none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y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OUTPUTEINHEITEN SIND DAHER </a:t>
            </a:r>
          </a:p>
          <a:p>
            <a:endParaRPr lang="en-US" altLang="de-DE" sz="1600" b="0" dirty="0">
              <a:ea typeface="ＭＳ Ｐゴシック"/>
              <a:cs typeface="ＭＳ Ｐゴシック"/>
            </a:endParaRP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692147"/>
              </p:ext>
            </p:extLst>
          </p:nvPr>
        </p:nvGraphicFramePr>
        <p:xfrm>
          <a:off x="2001078" y="5327373"/>
          <a:ext cx="6202017" cy="39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1" name="Formel" r:id="rId3" imgW="2819160" imgH="228600" progId="Equation.3">
                  <p:embed/>
                </p:oleObj>
              </mc:Choice>
              <mc:Fallback>
                <p:oleObj name="Formel" r:id="rId3" imgW="2819160" imgH="22860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1078" y="5327373"/>
                        <a:ext cx="6202017" cy="397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361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ISOKOSTENGERADE – ALGEBRAISCH 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FÜR EINEN FIXEN BETRAG VON €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 LAUTET DIE GLEICHUNG DER ISOKOSTEN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+ 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c 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</a:p>
          <a:p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MIT DER STEIGUNG – 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/w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de-DE" sz="1600" b="0" dirty="0" smtClean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. </a:t>
            </a:r>
            <a:endParaRPr lang="de-DE" sz="1600" b="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2719404"/>
              </p:ext>
            </p:extLst>
          </p:nvPr>
        </p:nvGraphicFramePr>
        <p:xfrm>
          <a:off x="2478157" y="3697356"/>
          <a:ext cx="1802296" cy="516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3" name="Formel" r:id="rId3" imgW="3286103" imgH="1019022" progId="Equation.3">
                  <p:embed/>
                </p:oleObj>
              </mc:Choice>
              <mc:Fallback>
                <p:oleObj name="Formel" r:id="rId3" imgW="3286103" imgH="101902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157" y="3697356"/>
                        <a:ext cx="1802296" cy="5168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93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819" y="662764"/>
            <a:ext cx="8695857" cy="291394"/>
          </a:xfrm>
        </p:spPr>
        <p:txBody>
          <a:bodyPr/>
          <a:lstStyle/>
          <a:p>
            <a:r>
              <a:rPr lang="de-DE" dirty="0"/>
              <a:t>ISOKOSTENGERADE – </a:t>
            </a:r>
            <a:r>
              <a:rPr lang="de-DE" dirty="0" smtClean="0"/>
              <a:t>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1690688"/>
            <a:ext cx="0" cy="3405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095875"/>
            <a:ext cx="3929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 flipV="1">
            <a:off x="1614488" y="2808288"/>
            <a:ext cx="3390900" cy="2293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1619250" y="3465512"/>
            <a:ext cx="2409825" cy="163036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289550" y="510222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x</a:t>
            </a:r>
            <a:r>
              <a:rPr lang="en-US" altLang="de-DE" sz="1600" baseline="-25000" dirty="0"/>
              <a:t>1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124542" y="1608391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309938" y="1690688"/>
            <a:ext cx="243175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STEIGUNGEN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= -w</a:t>
            </a:r>
            <a:r>
              <a:rPr kumimoji="0" lang="en-US" altLang="de-DE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/w</a:t>
            </a:r>
            <a:r>
              <a:rPr kumimoji="0" lang="en-US" altLang="de-DE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.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824162" y="2214114"/>
            <a:ext cx="1601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”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º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w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+w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US" altLang="de-DE" sz="16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143773" y="3460043"/>
            <a:ext cx="1601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c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’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Symbol" pitchFamily="18" charset="2"/>
              </a:rPr>
              <a:t>º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w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1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x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1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+w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2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x</a:t>
            </a:r>
            <a:r>
              <a:rPr kumimoji="0" lang="en-US" altLang="ja-JP" sz="1600" b="1" i="0" u="none" strike="noStrike" kern="1200" cap="none" spc="0" normalizeH="0" baseline="-25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2</a:t>
            </a:r>
            <a:endParaRPr kumimoji="0" lang="en-US" altLang="de-DE" sz="1600" b="1" i="0" u="none" strike="noStrike" kern="1200" cap="none" spc="0" normalizeH="0" baseline="-2500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429065" y="2258322"/>
            <a:ext cx="85760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’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&lt; c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”</a:t>
            </a:r>
            <a:endParaRPr kumimoji="0" lang="en-US" altLang="de-DE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H="1">
            <a:off x="2449512" y="2624569"/>
            <a:ext cx="749300" cy="649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>
            <a:off x="3464512" y="3830017"/>
            <a:ext cx="909637" cy="838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8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819" y="662764"/>
            <a:ext cx="8695857" cy="291394"/>
          </a:xfrm>
        </p:spPr>
        <p:txBody>
          <a:bodyPr/>
          <a:lstStyle/>
          <a:p>
            <a:r>
              <a:rPr lang="de-DE" dirty="0"/>
              <a:t>ISOKOSTENGERADE – </a:t>
            </a:r>
            <a:r>
              <a:rPr lang="de-DE" dirty="0" smtClean="0"/>
              <a:t>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1690688"/>
            <a:ext cx="0" cy="3405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095875"/>
            <a:ext cx="3929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 flipV="1">
            <a:off x="1614488" y="2808288"/>
            <a:ext cx="3390900" cy="2293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1619250" y="3465512"/>
            <a:ext cx="2409825" cy="163036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289550" y="510222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x</a:t>
            </a:r>
            <a:r>
              <a:rPr lang="en-US" altLang="de-DE" sz="1600" baseline="-25000" dirty="0"/>
              <a:t>1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214621" y="168102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14" name="Arc 7"/>
          <p:cNvSpPr>
            <a:spLocks/>
          </p:cNvSpPr>
          <p:nvPr/>
        </p:nvSpPr>
        <p:spPr bwMode="auto">
          <a:xfrm rot="10800000">
            <a:off x="1738312" y="2456035"/>
            <a:ext cx="3214687" cy="24495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2730499" y="4187030"/>
            <a:ext cx="187325" cy="187325"/>
          </a:xfrm>
          <a:prstGeom prst="ellipse">
            <a:avLst/>
          </a:prstGeom>
          <a:noFill/>
          <a:ln w="50800">
            <a:solidFill>
              <a:srgbClr val="4CFF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005389" y="4681539"/>
            <a:ext cx="140866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f(x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º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y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2527300" y="5068888"/>
            <a:ext cx="46487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*</a:t>
            </a: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214621" y="4035159"/>
            <a:ext cx="45525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*</a:t>
            </a: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flipH="1">
            <a:off x="1614488" y="4294188"/>
            <a:ext cx="12112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2825750" y="4294188"/>
            <a:ext cx="0" cy="793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2405317" y="1282620"/>
            <a:ext cx="4642296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 smtClean="0">
                <a:solidFill>
                  <a:srgbClr val="000000"/>
                </a:solidFill>
              </a:rPr>
              <a:t>BEI EINEM INNEREN KOSTENMINIMUM GILT</a:t>
            </a: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</a:t>
            </a:r>
            <a:b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(a)                         UND</a:t>
            </a:r>
            <a:b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(b) STEIGUNG DER</a:t>
            </a:r>
            <a:r>
              <a:rPr kumimoji="0" lang="en-US" alt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ISOKOSTENGERADEN =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b="0" kern="0" dirty="0">
                <a:solidFill>
                  <a:srgbClr val="000000"/>
                </a:solidFill>
              </a:rPr>
              <a:t> </a:t>
            </a:r>
            <a:r>
              <a:rPr lang="en-US" altLang="de-DE" sz="1600" b="0" kern="0" dirty="0" smtClean="0">
                <a:solidFill>
                  <a:srgbClr val="000000"/>
                </a:solidFill>
              </a:rPr>
              <a:t>     STEIGUNG DES ISOQUANTE, D. H.</a:t>
            </a:r>
            <a:endParaRPr kumimoji="0" lang="en-US" alt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667" y="1523966"/>
            <a:ext cx="1093408" cy="314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599205"/>
              </p:ext>
            </p:extLst>
          </p:nvPr>
        </p:nvGraphicFramePr>
        <p:xfrm>
          <a:off x="3671061" y="2456034"/>
          <a:ext cx="34734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44" name="Formel" r:id="rId4" imgW="2019240" imgH="431640" progId="Equation.3">
                  <p:embed/>
                </p:oleObj>
              </mc:Choice>
              <mc:Fallback>
                <p:oleObj name="Formel" r:id="rId4" imgW="2019240" imgH="4316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061" y="2456034"/>
                        <a:ext cx="347345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78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636257"/>
            <a:ext cx="8695857" cy="317899"/>
          </a:xfrm>
        </p:spPr>
        <p:txBody>
          <a:bodyPr/>
          <a:lstStyle/>
          <a:p>
            <a:r>
              <a:rPr lang="de-DE" dirty="0" smtClean="0"/>
              <a:t>Kostenminimierung – </a:t>
            </a:r>
            <a:r>
              <a:rPr lang="de-DE" dirty="0" err="1" smtClean="0"/>
              <a:t>cobb-douglas</a:t>
            </a:r>
            <a:r>
              <a:rPr lang="de-DE" dirty="0" smtClean="0"/>
              <a:t> </a:t>
            </a:r>
            <a:r>
              <a:rPr lang="de-DE" dirty="0" err="1" smtClean="0"/>
              <a:t>beispiel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05947"/>
            <a:ext cx="8697417" cy="519485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Gegeben sei eine c.-d. produktionsfunktion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Im kostenminimum muss gelten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 umgeformt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Nach einsetzen in die produktionsfunktion und etwas zusätzlicher algebra erhalten wir die bedingten nachfragefunktionen nach den inputs 1 und 2:  </a:t>
            </a:r>
          </a:p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6395192"/>
              </p:ext>
            </p:extLst>
          </p:nvPr>
        </p:nvGraphicFramePr>
        <p:xfrm>
          <a:off x="3366051" y="1622148"/>
          <a:ext cx="1895061" cy="365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99" name="Formel" r:id="rId3" imgW="3152708" imgH="600015" progId="Equation.3">
                  <p:embed/>
                </p:oleObj>
              </mc:Choice>
              <mc:Fallback>
                <p:oleObj name="Formel" r:id="rId3" imgW="3152708" imgH="60001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6051" y="1622148"/>
                        <a:ext cx="1895061" cy="365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661735"/>
              </p:ext>
            </p:extLst>
          </p:nvPr>
        </p:nvGraphicFramePr>
        <p:xfrm>
          <a:off x="2504663" y="2534478"/>
          <a:ext cx="4465982" cy="15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00" name="Formel" r:id="rId5" imgW="7639005" imgH="2676412" progId="Equation.3">
                  <p:embed/>
                </p:oleObj>
              </mc:Choice>
              <mc:Fallback>
                <p:oleObj name="Formel" r:id="rId5" imgW="7639005" imgH="267641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4663" y="2534478"/>
                        <a:ext cx="4465982" cy="15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022015"/>
              </p:ext>
            </p:extLst>
          </p:nvPr>
        </p:nvGraphicFramePr>
        <p:xfrm>
          <a:off x="3117920" y="4253948"/>
          <a:ext cx="1295053" cy="503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01" name="Formel" r:id="rId7" imgW="2162287" imgH="1019022" progId="Equation.3">
                  <p:embed/>
                </p:oleObj>
              </mc:Choice>
              <mc:Fallback>
                <p:oleObj name="Formel" r:id="rId7" imgW="2162287" imgH="1019022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920" y="4253948"/>
                        <a:ext cx="1295053" cy="5035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012343"/>
              </p:ext>
            </p:extLst>
          </p:nvPr>
        </p:nvGraphicFramePr>
        <p:xfrm>
          <a:off x="2027582" y="5486401"/>
          <a:ext cx="1789044" cy="768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02" name="Formel" r:id="rId9" imgW="965160" imgH="507960" progId="Equation.3">
                  <p:embed/>
                </p:oleObj>
              </mc:Choice>
              <mc:Fallback>
                <p:oleObj name="Formel" r:id="rId9" imgW="965160" imgH="50796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582" y="5486401"/>
                        <a:ext cx="1789044" cy="768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898005"/>
              </p:ext>
            </p:extLst>
          </p:nvPr>
        </p:nvGraphicFramePr>
        <p:xfrm>
          <a:off x="4174435" y="5380382"/>
          <a:ext cx="1868555" cy="768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03" name="Formel" r:id="rId11" imgW="952200" imgH="507960" progId="Equation.3">
                  <p:embed/>
                </p:oleObj>
              </mc:Choice>
              <mc:Fallback>
                <p:oleObj name="Formel" r:id="rId11" imgW="952200" imgH="50796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4435" y="5380382"/>
                        <a:ext cx="1868555" cy="768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25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728781"/>
            <a:ext cx="8695857" cy="3311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Kostenminimierung – </a:t>
            </a:r>
            <a:r>
              <a:rPr lang="de-DE" dirty="0" err="1">
                <a:solidFill>
                  <a:srgbClr val="000000"/>
                </a:solidFill>
              </a:rPr>
              <a:t>cobb-douglas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beispiel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25217"/>
            <a:ext cx="8697417" cy="487555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kostengünstigste inputbündel zur erzeugung eines outputs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somit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Als gesamtkostenfunktion der unternehmung finden wir daher</a:t>
            </a:r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859681"/>
              </p:ext>
            </p:extLst>
          </p:nvPr>
        </p:nvGraphicFramePr>
        <p:xfrm>
          <a:off x="2955236" y="1855787"/>
          <a:ext cx="3379304" cy="127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18" name="Formel" r:id="rId3" imgW="5086216" imgH="2352748" progId="Equation.3">
                  <p:embed/>
                </p:oleObj>
              </mc:Choice>
              <mc:Fallback>
                <p:oleObj name="Formel" r:id="rId3" imgW="5086216" imgH="235274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5236" y="1855787"/>
                        <a:ext cx="3379304" cy="127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614392"/>
              </p:ext>
            </p:extLst>
          </p:nvPr>
        </p:nvGraphicFramePr>
        <p:xfrm>
          <a:off x="2027583" y="3657600"/>
          <a:ext cx="4903304" cy="2597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19" name="Formel" r:id="rId5" imgW="8582092" imgH="4895823" progId="Equation.3">
                  <p:embed/>
                </p:oleObj>
              </mc:Choice>
              <mc:Fallback>
                <p:oleObj name="Formel" r:id="rId5" imgW="8582092" imgH="489582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583" y="3657600"/>
                        <a:ext cx="4903304" cy="2597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785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6819" y="662764"/>
            <a:ext cx="8695857" cy="291394"/>
          </a:xfrm>
        </p:spPr>
        <p:txBody>
          <a:bodyPr/>
          <a:lstStyle/>
          <a:p>
            <a:r>
              <a:rPr lang="de-DE" dirty="0" smtClean="0"/>
              <a:t>Kostenminimierung – perfekte </a:t>
            </a:r>
            <a:r>
              <a:rPr lang="de-DE" dirty="0" err="1" smtClean="0"/>
              <a:t>komplemente</a:t>
            </a:r>
            <a:r>
              <a:rPr lang="de-DE" dirty="0" smtClean="0"/>
              <a:t>,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19250" y="1690688"/>
            <a:ext cx="0" cy="3405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9250" y="5095875"/>
            <a:ext cx="39290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 flipV="1">
            <a:off x="1614488" y="2808288"/>
            <a:ext cx="3390900" cy="2293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1619250" y="3465512"/>
            <a:ext cx="2409825" cy="163036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289550" y="5102225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x</a:t>
            </a:r>
            <a:r>
              <a:rPr lang="en-US" altLang="de-DE" sz="1600" baseline="-25000" dirty="0"/>
              <a:t>1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216896" y="1690688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V="1">
            <a:off x="2132013" y="2289175"/>
            <a:ext cx="0" cy="15573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2132013" y="3846513"/>
            <a:ext cx="17891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2349500" y="3313113"/>
            <a:ext cx="17891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349500" y="1755775"/>
            <a:ext cx="0" cy="15573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1619250" y="2143125"/>
            <a:ext cx="1214438" cy="2952750"/>
          </a:xfrm>
          <a:prstGeom prst="line">
            <a:avLst/>
          </a:prstGeom>
          <a:noFill/>
          <a:ln w="25400">
            <a:solidFill>
              <a:srgbClr val="0000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2024063" y="3724275"/>
            <a:ext cx="238125" cy="238125"/>
          </a:xfrm>
          <a:prstGeom prst="ellipse">
            <a:avLst/>
          </a:prstGeom>
          <a:solidFill>
            <a:srgbClr val="4CFF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3937000" y="3595688"/>
            <a:ext cx="17184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MIN{4x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}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º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y</a:t>
            </a:r>
            <a:r>
              <a:rPr kumimoji="0" lang="de-AT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814543" y="3623204"/>
            <a:ext cx="80470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* = y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1700283" y="5068887"/>
            <a:ext cx="649217" cy="61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 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*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= y/4</a:t>
            </a:r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 flipH="1">
            <a:off x="1643063" y="3851275"/>
            <a:ext cx="49688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2139950" y="3851275"/>
            <a:ext cx="0" cy="123666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54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738</Words>
  <Application>Microsoft Office PowerPoint</Application>
  <PresentationFormat>A4-Papier (210x297 mm)</PresentationFormat>
  <Paragraphs>129</Paragraphs>
  <Slides>15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21. Kapitel</vt:lpstr>
      <vt:lpstr>Kostenfunktion</vt:lpstr>
      <vt:lpstr>kostenminimierung</vt:lpstr>
      <vt:lpstr>ISOKOSTENGERADE – ALGEBRAISCH  </vt:lpstr>
      <vt:lpstr>ISOKOSTENGERADE – GRAFISCH </vt:lpstr>
      <vt:lpstr>ISOKOSTENGERADE – GRAFISCH </vt:lpstr>
      <vt:lpstr>Kostenminimierung – cobb-douglas beispiel (1)</vt:lpstr>
      <vt:lpstr>Kostenminimierung – cobb-douglas beispiel (2)</vt:lpstr>
      <vt:lpstr>Kostenminimierung – perfekte komplemente, grafisch </vt:lpstr>
      <vt:lpstr>Kostenminimierung – perfekte komplemente, gesamtkosten</vt:lpstr>
      <vt:lpstr>Skalenerträge und gesamtkosten </vt:lpstr>
      <vt:lpstr>Skalenerträge und durchschnittliche gesamtkosten </vt:lpstr>
      <vt:lpstr>Skalenerträge und durchschnittliche gesamtkosten – grafisch </vt:lpstr>
      <vt:lpstr>KURZFRISTIGE UND LANGFRISTIGE GESAMTKOSTEN </vt:lpstr>
      <vt:lpstr>KURZFRISTIGE UND LANGFRISTIGE GESAMTKOSTEN, EXPANSIONSPFAD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2016-08-17T09:08:50Z</dcterms:modified>
</cp:coreProperties>
</file>